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5" r:id="rId10"/>
    <p:sldId id="266" r:id="rId11"/>
    <p:sldId id="264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Заглавен слайд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bg-BG"/>
              <a:t>Щракнете, за да редактирате стила на подзаглавието в образеца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CBC398A4-CC8E-4170-9850-AA4CAAE2C84C}" type="datetimeFigureOut">
              <a:rPr lang="en-GB" smtClean="0"/>
              <a:t>17/02/2022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DDF15A8D-E2CB-461D-BBAB-36756EBB8F2F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958689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398A4-CC8E-4170-9850-AA4CAAE2C84C}" type="datetimeFigureOut">
              <a:rPr lang="en-GB" smtClean="0"/>
              <a:t>17/02/2022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15A8D-E2CB-461D-BBAB-36756EBB8F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3014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398A4-CC8E-4170-9850-AA4CAAE2C84C}" type="datetimeFigureOut">
              <a:rPr lang="en-GB" smtClean="0"/>
              <a:t>17/02/2022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15A8D-E2CB-461D-BBAB-36756EBB8F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8031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398A4-CC8E-4170-9850-AA4CAAE2C84C}" type="datetimeFigureOut">
              <a:rPr lang="en-GB" smtClean="0"/>
              <a:t>17/02/2022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15A8D-E2CB-461D-BBAB-36756EBB8F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8676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разд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398A4-CC8E-4170-9850-AA4CAAE2C84C}" type="datetimeFigureOut">
              <a:rPr lang="en-GB" smtClean="0"/>
              <a:t>17/02/2022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15A8D-E2CB-461D-BBAB-36756EBB8F2F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77666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398A4-CC8E-4170-9850-AA4CAAE2C84C}" type="datetimeFigureOut">
              <a:rPr lang="en-GB" smtClean="0"/>
              <a:t>17/02/2022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15A8D-E2CB-461D-BBAB-36756EBB8F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0778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398A4-CC8E-4170-9850-AA4CAAE2C84C}" type="datetimeFigureOut">
              <a:rPr lang="en-GB" smtClean="0"/>
              <a:t>17/02/2022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15A8D-E2CB-461D-BBAB-36756EBB8F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005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398A4-CC8E-4170-9850-AA4CAAE2C84C}" type="datetimeFigureOut">
              <a:rPr lang="en-GB" smtClean="0"/>
              <a:t>17/02/2022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15A8D-E2CB-461D-BBAB-36756EBB8F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912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398A4-CC8E-4170-9850-AA4CAAE2C84C}" type="datetimeFigureOut">
              <a:rPr lang="en-GB" smtClean="0"/>
              <a:t>17/02/2022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15A8D-E2CB-461D-BBAB-36756EBB8F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363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398A4-CC8E-4170-9850-AA4CAAE2C84C}" type="datetimeFigureOut">
              <a:rPr lang="en-GB" smtClean="0"/>
              <a:t>17/02/2022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15A8D-E2CB-461D-BBAB-36756EBB8F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13321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  <a:solidFill>
            <a:schemeClr val="accent1"/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bg-BG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398A4-CC8E-4170-9850-AA4CAAE2C84C}" type="datetimeFigureOut">
              <a:rPr lang="en-GB" smtClean="0"/>
              <a:t>17/02/2022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15A8D-E2CB-461D-BBAB-36756EBB8F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7553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CBC398A4-CC8E-4170-9850-AA4CAAE2C84C}" type="datetimeFigureOut">
              <a:rPr lang="en-GB" smtClean="0"/>
              <a:t>17/02/2022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DDF15A8D-E2CB-461D-BBAB-36756EBB8F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3777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26071531-E052-4B58-A2BA-358F384772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7654"/>
            <a:ext cx="12191999" cy="6955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418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8429399A-E3F1-4D99-A44B-50C805EE85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1327907" cy="6942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265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8CF5B6B0-91D3-4814-9CA7-C80DAE5F3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643" y="569947"/>
            <a:ext cx="9692640" cy="717316"/>
          </a:xfrm>
        </p:spPr>
        <p:txBody>
          <a:bodyPr/>
          <a:lstStyle/>
          <a:p>
            <a:pPr algn="ctr"/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Христо Ботев за Левски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05A67513-0D8B-4EF0-80B8-5130165239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433" y="1396014"/>
            <a:ext cx="10591060" cy="1293920"/>
          </a:xfrm>
        </p:spPr>
        <p:txBody>
          <a:bodyPr>
            <a:normAutofit lnSpcReduction="10000"/>
          </a:bodyPr>
          <a:lstStyle/>
          <a:p>
            <a:pPr algn="just"/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“Приятелят ми Левски е нечут характер. Когато ний се намираме в най-критическо положение, той и тогава си е тъй весел, както и кога се намираме в най-добро положение. Студ, дърво и камък се пука, гладни от два-три дена, а той пее и все весел. Вечер, дордето ще легнем, той пее; сутрин, щом си отвори очите, пак пее. Колкото и да се намираш в отчаяност, той ще те развесели и ще те накара да забравиш всичките </a:t>
            </a:r>
            <a:r>
              <a:rPr lang="bg-B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тъги</a:t>
            </a:r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страдания. Приятно е </a:t>
            </a:r>
            <a:r>
              <a:rPr lang="bg-B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човеку</a:t>
            </a:r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да живее с подобни личности!”</a:t>
            </a:r>
          </a:p>
        </p:txBody>
      </p:sp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70BAEB7B-0649-4A09-B778-1DEE438185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8554" y="2727877"/>
            <a:ext cx="4050709" cy="3913729"/>
          </a:xfrm>
          <a:prstGeom prst="rect">
            <a:avLst/>
          </a:prstGeom>
        </p:spPr>
      </p:pic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93A6A597-81D0-4D3A-BE2B-FA02F2607B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682" y="2689934"/>
            <a:ext cx="4889256" cy="3941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857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F8332A3C-091A-40D1-9057-1FA1CAFAB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765" y="392393"/>
            <a:ext cx="9692640" cy="841603"/>
          </a:xfrm>
        </p:spPr>
        <p:txBody>
          <a:bodyPr/>
          <a:lstStyle/>
          <a:p>
            <a:pPr algn="ctr"/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Иван Вазов за Левски 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6C7EAFA0-0858-4E07-B125-BE72F7FFFD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3085" y="2066278"/>
            <a:ext cx="5078028" cy="2725444"/>
          </a:xfrm>
        </p:spPr>
        <p:txBody>
          <a:bodyPr>
            <a:normAutofit/>
          </a:bodyPr>
          <a:lstStyle/>
          <a:p>
            <a:pPr algn="just"/>
            <a:r>
              <a:rPr lang="bg-BG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„Лицето на Левски, което се отразяваше в огледалото, оставаше тихо и спокойно. Нито една жила не трепна по него. Физиономията му беше ледена. Това необходимо, извънчовешко самообладание не го напущаше и в най-страшните опасности, с които беше изпълнен неговият невероятен, </a:t>
            </a:r>
            <a:r>
              <a:rPr lang="bg-BG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премеждлив</a:t>
            </a:r>
            <a:r>
              <a:rPr lang="bg-BG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живот.“</a:t>
            </a:r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4AB3226C-1E7D-412B-90CF-2524411E3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005" y="1430045"/>
            <a:ext cx="4908612" cy="4908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116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DC12EB2F-8502-4079-ADBF-12BCE054F9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730"/>
            <a:ext cx="11239129" cy="678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091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0669391B-1386-4D56-8C94-02BAE8DBC9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4300" y="514906"/>
            <a:ext cx="9579006" cy="1606857"/>
          </a:xfrm>
        </p:spPr>
        <p:txBody>
          <a:bodyPr>
            <a:normAutofit/>
          </a:bodyPr>
          <a:lstStyle/>
          <a:p>
            <a:pPr algn="just"/>
            <a:r>
              <a:rPr lang="bg-BG" b="0" i="0" dirty="0">
                <a:solidFill>
                  <a:srgbClr val="51515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Васил Левски е роден на 6(18) юли 1837 г. в Карлово</a:t>
            </a:r>
            <a:r>
              <a:rPr lang="en-US" b="0" i="0" dirty="0">
                <a:solidFill>
                  <a:srgbClr val="51515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5151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dirty="0">
                <a:solidFill>
                  <a:srgbClr val="5151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5151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семейството</a:t>
            </a:r>
            <a:r>
              <a:rPr lang="ru-RU" dirty="0">
                <a:solidFill>
                  <a:srgbClr val="5151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Иван </a:t>
            </a:r>
            <a:r>
              <a:rPr lang="ru-RU" dirty="0" err="1">
                <a:solidFill>
                  <a:srgbClr val="5151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Кунчев</a:t>
            </a:r>
            <a:r>
              <a:rPr lang="ru-RU" dirty="0">
                <a:solidFill>
                  <a:srgbClr val="5151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Иванов и </a:t>
            </a:r>
            <a:r>
              <a:rPr lang="ru-RU" dirty="0" err="1">
                <a:solidFill>
                  <a:srgbClr val="5151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Гина</a:t>
            </a:r>
            <a:r>
              <a:rPr lang="en-US" dirty="0">
                <a:solidFill>
                  <a:srgbClr val="5151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5151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Василева </a:t>
            </a:r>
            <a:r>
              <a:rPr lang="ru-RU" dirty="0" err="1">
                <a:solidFill>
                  <a:srgbClr val="5151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Караиванова</a:t>
            </a:r>
            <a:r>
              <a:rPr lang="ru-RU" dirty="0">
                <a:solidFill>
                  <a:srgbClr val="5151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bg-BG" b="0" i="0" dirty="0">
                <a:solidFill>
                  <a:srgbClr val="51515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В църковните регистри е записан под името Васил Иванов Кунчев, но историята ще го запомни с още дузина имена, две от които ще останат безсмъртни – Васил Левски и Апостола.</a:t>
            </a:r>
            <a:r>
              <a:rPr lang="ru-RU" b="0" i="0" dirty="0">
                <a:solidFill>
                  <a:srgbClr val="51515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bg-B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028AD870-38BC-4AC4-A46B-0DE0BCB46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112" y="2121763"/>
            <a:ext cx="5184559" cy="3623595"/>
          </a:xfrm>
          <a:prstGeom prst="rect">
            <a:avLst/>
          </a:prstGeom>
        </p:spPr>
      </p:pic>
      <p:pic>
        <p:nvPicPr>
          <p:cNvPr id="7" name="Картина 6">
            <a:extLst>
              <a:ext uri="{FF2B5EF4-FFF2-40B4-BE49-F238E27FC236}">
                <a16:creationId xmlns:a16="http://schemas.microsoft.com/office/drawing/2014/main" id="{C3A7C5B3-9FC6-4923-B998-508A7BD265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3306" y="1640864"/>
            <a:ext cx="3810000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063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48E1561B-22A0-4C9B-88C6-BFB0265C98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3379" y="648071"/>
            <a:ext cx="10031767" cy="983504"/>
          </a:xfrm>
        </p:spPr>
        <p:txBody>
          <a:bodyPr/>
          <a:lstStyle/>
          <a:p>
            <a:r>
              <a:rPr lang="bg-BG" dirty="0"/>
              <a:t>Родителите</a:t>
            </a:r>
            <a:r>
              <a:rPr lang="ru-RU" dirty="0"/>
              <a:t> </a:t>
            </a:r>
            <a:r>
              <a:rPr lang="bg-BG" dirty="0"/>
              <a:t>му</a:t>
            </a:r>
            <a:r>
              <a:rPr lang="ru-RU" dirty="0"/>
              <a:t> </a:t>
            </a:r>
            <a:r>
              <a:rPr lang="bg-BG" dirty="0"/>
              <a:t>имат</a:t>
            </a:r>
            <a:r>
              <a:rPr lang="ru-RU" dirty="0"/>
              <a:t> пет </a:t>
            </a:r>
            <a:r>
              <a:rPr lang="ru-RU" dirty="0" err="1"/>
              <a:t>деца</a:t>
            </a:r>
            <a:r>
              <a:rPr lang="ru-RU" dirty="0"/>
              <a:t> – Христо,</a:t>
            </a:r>
            <a:r>
              <a:rPr lang="en-US" dirty="0"/>
              <a:t> </a:t>
            </a:r>
            <a:r>
              <a:rPr lang="ru-RU" dirty="0" err="1"/>
              <a:t>Васил</a:t>
            </a:r>
            <a:r>
              <a:rPr lang="ru-RU" dirty="0"/>
              <a:t>, </a:t>
            </a:r>
            <a:r>
              <a:rPr lang="ru-RU" dirty="0" err="1"/>
              <a:t>Петър</a:t>
            </a:r>
            <a:r>
              <a:rPr lang="ru-RU" dirty="0"/>
              <a:t>, Яна и Марийка. Учи в </a:t>
            </a:r>
            <a:r>
              <a:rPr lang="ru-RU" dirty="0" err="1"/>
              <a:t>Карловското</a:t>
            </a:r>
            <a:r>
              <a:rPr lang="ru-RU" dirty="0"/>
              <a:t> училище и две </a:t>
            </a:r>
            <a:r>
              <a:rPr lang="ru-RU" dirty="0" err="1"/>
              <a:t>години</a:t>
            </a:r>
            <a:r>
              <a:rPr lang="ru-RU" dirty="0"/>
              <a:t> в </a:t>
            </a:r>
            <a:r>
              <a:rPr lang="ru-RU" dirty="0" err="1"/>
              <a:t>Старозагорското</a:t>
            </a:r>
            <a:r>
              <a:rPr lang="ru-RU" dirty="0"/>
              <a:t> училище. Под влияние на </a:t>
            </a:r>
            <a:r>
              <a:rPr lang="ru-RU" dirty="0" err="1"/>
              <a:t>вуйчо</a:t>
            </a:r>
            <a:r>
              <a:rPr lang="ru-RU" dirty="0"/>
              <a:t> си става монах и </a:t>
            </a:r>
            <a:r>
              <a:rPr lang="ru-RU" dirty="0" err="1"/>
              <a:t>дякон</a:t>
            </a:r>
            <a:r>
              <a:rPr lang="ru-RU" dirty="0"/>
              <a:t> с </a:t>
            </a:r>
            <a:r>
              <a:rPr lang="ru-RU" dirty="0" err="1"/>
              <a:t>името</a:t>
            </a:r>
            <a:r>
              <a:rPr lang="ru-RU" dirty="0"/>
              <a:t> Игнатий.</a:t>
            </a:r>
            <a:endParaRPr lang="en-GB" dirty="0"/>
          </a:p>
        </p:txBody>
      </p:sp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9CF1E3A5-59C7-4518-9F0F-04F1A2789A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453" y="1833770"/>
            <a:ext cx="6291803" cy="4533438"/>
          </a:xfrm>
          <a:prstGeom prst="rect">
            <a:avLst/>
          </a:prstGeom>
        </p:spPr>
      </p:pic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7AAFAF7E-BED3-4D38-B0C6-8789E50A22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5063" y="1773617"/>
            <a:ext cx="3630083" cy="4593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841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8A63D81D-06E6-4719-A392-54F2660426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2276" y="532660"/>
            <a:ext cx="8595360" cy="4351337"/>
          </a:xfrm>
        </p:spPr>
        <p:txBody>
          <a:bodyPr/>
          <a:lstStyle/>
          <a:p>
            <a:pPr algn="just"/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През март 1862 г. дякон Игнатий захвърля расото и постъпва в легията на Раковски в Белград, където получава прозвището Левски. След разпускането на легията се завръща в Карлово, учителства в с. Войнягово (1864-1866) и в с. Еникьой, в Добруджа.</a:t>
            </a:r>
          </a:p>
        </p:txBody>
      </p:sp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6E6EBEF7-EC17-4475-B62B-1A3B896E6F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6656" y="1688978"/>
            <a:ext cx="8062034" cy="4837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319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40B412BA-35B5-4221-821E-E2BC20A2BD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5422" y="656947"/>
            <a:ext cx="9152878" cy="1988599"/>
          </a:xfrm>
        </p:spPr>
        <p:txBody>
          <a:bodyPr>
            <a:normAutofit/>
          </a:bodyPr>
          <a:lstStyle/>
          <a:p>
            <a:pPr algn="just"/>
            <a:r>
              <a:rPr lang="bg-BG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През 1867 г. Левски заминава за Влашко и по препоръка на Раковски става знаменосец в четата на Панайот Хитов, с която преминава по Стара планина до Сърбия. Участва и във Втората българска легия (1867-1868). После се прехвърля отново в Румъния и преосмисля натрупания опит.</a:t>
            </a:r>
          </a:p>
        </p:txBody>
      </p:sp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A6EB00ED-1FC1-45F0-BCD7-B542D66333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235" y="2599123"/>
            <a:ext cx="4136434" cy="3226663"/>
          </a:xfrm>
          <a:prstGeom prst="rect">
            <a:avLst/>
          </a:prstGeom>
        </p:spPr>
      </p:pic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F9D4576A-1FFF-4489-A45F-7F135A1543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9766" y="2129037"/>
            <a:ext cx="5215631" cy="416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130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8BE1F217-8382-457E-8F49-06ECED5027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8253" y="530441"/>
            <a:ext cx="4199137" cy="5266677"/>
          </a:xfrm>
        </p:spPr>
        <p:txBody>
          <a:bodyPr>
            <a:normAutofit lnSpcReduction="10000"/>
          </a:bodyPr>
          <a:lstStyle/>
          <a:p>
            <a:pPr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1862 г. </a:t>
            </a:r>
            <a:r>
              <a:rPr lang="bg-BG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Постъпва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Първа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българска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легия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Раковски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1863 г.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Емигрира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Румъния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Арестуван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 за участие в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Легията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1864 г.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село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Войнягово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Карловско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в село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Еникьой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1867 г. Знаменосец в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четата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Панайот Хитов.</a:t>
            </a:r>
          </a:p>
          <a:p>
            <a:pPr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1867-1868 г.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Записва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във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Втора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българска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легия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1868 г.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Предприема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първата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обиколка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из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българските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земи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 да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събуди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българския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дух за революционна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дейност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1869 г.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Левски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участва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създаването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БРЦК в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Букурещ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заедно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Любен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Каравелов.</a:t>
            </a:r>
          </a:p>
          <a:p>
            <a:pPr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1869-1872 г.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Изгражда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мрежа от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революционни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комитети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България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bg-BG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AE8DD951-79B7-47C8-A773-2557263C96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388" y="370643"/>
            <a:ext cx="5360139" cy="589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371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3C6D74B8-C08E-4B9F-BD06-0CB10A877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744" y="312494"/>
            <a:ext cx="9692640" cy="877114"/>
          </a:xfrm>
        </p:spPr>
        <p:txBody>
          <a:bodyPr/>
          <a:lstStyle/>
          <a:p>
            <a:pPr algn="ctr"/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Залавяне и смърт 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A247D1F0-C74F-493F-9061-017C0DDAFC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2995" y="1438184"/>
            <a:ext cx="8595360" cy="1179232"/>
          </a:xfrm>
        </p:spPr>
        <p:txBody>
          <a:bodyPr/>
          <a:lstStyle/>
          <a:p>
            <a:pPr algn="just"/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26 декември 1872 г., вечерта, Васил Левски пристига в </a:t>
            </a:r>
            <a:r>
              <a:rPr lang="bg-B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Къкринското</a:t>
            </a:r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ханче, откъдето възнамерява да тръгне на другия ден за Търново и Букурещ. На 27 декември 1872 г., сутринта, Левски е заловен в </a:t>
            </a:r>
            <a:r>
              <a:rPr lang="bg-B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Къкринското</a:t>
            </a:r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ханче заедно с двамата си придружители.</a:t>
            </a:r>
          </a:p>
        </p:txBody>
      </p:sp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A1A31C19-ACE0-4E17-859E-AB0E59F0F8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214" y="3008032"/>
            <a:ext cx="4716632" cy="3537474"/>
          </a:xfrm>
          <a:prstGeom prst="rect">
            <a:avLst/>
          </a:prstGeom>
        </p:spPr>
      </p:pic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BDB5E5AE-F00F-4655-976B-6C6302BD65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865992"/>
            <a:ext cx="4706772" cy="3315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850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359665D4-D521-4DCF-B98A-C838DDD828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4318" y="594804"/>
            <a:ext cx="8595360" cy="4351337"/>
          </a:xfrm>
        </p:spPr>
        <p:txBody>
          <a:bodyPr/>
          <a:lstStyle/>
          <a:p>
            <a:pPr algn="just"/>
            <a:r>
              <a:rPr lang="bg-BG" dirty="0"/>
              <a:t>Първоначално е отведен в Търново, а след това изправен пред специален съд в София. Пред съдиите Апостола прехвърля цялата вина за дейността на революционната организация върху себе си и предотвратява задържането на други нейни дейци. Осъден е на смърт и го обесват край София.</a:t>
            </a:r>
          </a:p>
        </p:txBody>
      </p:sp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B867BAAA-4691-47F0-BE9C-A312BB56A2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195" y="2503503"/>
            <a:ext cx="3876254" cy="2982898"/>
          </a:xfrm>
          <a:prstGeom prst="rect">
            <a:avLst/>
          </a:prstGeom>
        </p:spPr>
      </p:pic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C52E542D-3700-4CFB-A73E-69904EBABC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0572" y="2503503"/>
            <a:ext cx="6267509" cy="382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955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AE018CE2-B7D1-422D-B9EF-E948C8F76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7947" y="1249491"/>
            <a:ext cx="8596105" cy="4359018"/>
          </a:xfrm>
          <a:prstGeom prst="rect">
            <a:avLst/>
          </a:prstGeom>
        </p:spPr>
      </p:pic>
      <p:pic>
        <p:nvPicPr>
          <p:cNvPr id="6" name="Картина 5">
            <a:extLst>
              <a:ext uri="{FF2B5EF4-FFF2-40B4-BE49-F238E27FC236}">
                <a16:creationId xmlns:a16="http://schemas.microsoft.com/office/drawing/2014/main" id="{C0B4B8A3-7899-4A4B-91DE-5D4FEB7C0D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1336784" cy="682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237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Изглед">
  <a:themeElements>
    <a:clrScheme name="Изглед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Изглед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Изглед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TM03457515[[fn=Изглед]]</Template>
  <TotalTime>86</TotalTime>
  <Words>563</Words>
  <Application>Microsoft Office PowerPoint</Application>
  <PresentationFormat>Широк екран</PresentationFormat>
  <Paragraphs>19</Paragraphs>
  <Slides>13</Slides>
  <Notes>0</Notes>
  <HiddenSlides>0</HiddenSlides>
  <MMClips>0</MMClips>
  <ScaleCrop>false</ScaleCrop>
  <HeadingPairs>
    <vt:vector size="6" baseType="variant">
      <vt:variant>
        <vt:lpstr>Използвани шрифтове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13</vt:i4>
      </vt:variant>
    </vt:vector>
  </HeadingPairs>
  <TitlesOfParts>
    <vt:vector size="18" baseType="lpstr">
      <vt:lpstr>Arial</vt:lpstr>
      <vt:lpstr>Century Schoolbook</vt:lpstr>
      <vt:lpstr>Times New Roman</vt:lpstr>
      <vt:lpstr>Wingdings 2</vt:lpstr>
      <vt:lpstr>Изглед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Залавяне и смърт </vt:lpstr>
      <vt:lpstr>Презентация на PowerPoint</vt:lpstr>
      <vt:lpstr>Презентация на PowerPoint</vt:lpstr>
      <vt:lpstr>Презентация на PowerPoint</vt:lpstr>
      <vt:lpstr>Христо Ботев за Левски</vt:lpstr>
      <vt:lpstr>Иван Вазов за Левски </vt:lpstr>
      <vt:lpstr>Презентация на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на PowerPoint</dc:title>
  <dc:creator>Диана Стоименова</dc:creator>
  <cp:lastModifiedBy>Диана Стоименова</cp:lastModifiedBy>
  <cp:revision>3</cp:revision>
  <dcterms:created xsi:type="dcterms:W3CDTF">2022-02-04T14:17:17Z</dcterms:created>
  <dcterms:modified xsi:type="dcterms:W3CDTF">2022-02-17T14:45:27Z</dcterms:modified>
</cp:coreProperties>
</file>