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4" autoAdjust="0"/>
  </p:normalViewPr>
  <p:slideViewPr>
    <p:cSldViewPr>
      <p:cViewPr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2E9673-A688-45F0-940E-BC38AAB23CE3}" type="datetimeFigureOut">
              <a:rPr lang="bg-BG" smtClean="0"/>
              <a:pPr/>
              <a:t>21.5.2020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4AD0DD-C49D-46D8-AFD6-123918418D9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8%D1%83%D0%BC%D0%B5%D0%BD" TargetMode="External"/><Relationship Id="rId2" Type="http://schemas.openxmlformats.org/officeDocument/2006/relationships/hyperlink" Target="https://bg.wikipedia.org/wiki/18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1852" TargetMode="External"/><Relationship Id="rId3" Type="http://schemas.openxmlformats.org/officeDocument/2006/relationships/hyperlink" Target="https://bg.wikipedia.org/wiki/11_%D0%BC%D0%B0%D0%B9" TargetMode="External"/><Relationship Id="rId7" Type="http://schemas.openxmlformats.org/officeDocument/2006/relationships/hyperlink" Target="https://bg.wikipedia.org/wiki/%D0%9D%D0%B0%D0%B9%D0%B4%D0%B5%D0%BD_%D0%93%D0%B5%D1%80%D0%BE%D0%B2" TargetMode="External"/><Relationship Id="rId2" Type="http://schemas.openxmlformats.org/officeDocument/2006/relationships/hyperlink" Target="https://bg.wikipedia.org/wiki/%D0%92%D1%8A%D0%B7%D1%80%D0%B0%D0%B6%D0%B4%D0%B0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F%D0%BB%D0%BE%D0%B2%D0%B4%D0%B8%D0%B2" TargetMode="External"/><Relationship Id="rId5" Type="http://schemas.openxmlformats.org/officeDocument/2006/relationships/hyperlink" Target="https://bg.wikipedia.org/wiki/%D0%9F%D0%BB%D0%BE%D0%B2%D0%B4%D0%B8%D0%B2%D1%81%D0%BA%D0%B0_%D0%BC%D1%8A%D0%B6%D0%BA%D0%B0_%D0%B3%D0%B8%D0%BC%D0%BD%D0%B0%D0%B7%D0%B8%D1%8F" TargetMode="External"/><Relationship Id="rId4" Type="http://schemas.openxmlformats.org/officeDocument/2006/relationships/hyperlink" Target="https://bg.wikipedia.org/wiki/1851" TargetMode="External"/><Relationship Id="rId9" Type="http://schemas.openxmlformats.org/officeDocument/2006/relationships/hyperlink" Target="https://bg.wikipedia.org/wiki/%D0%9D%D0%B5%D0%BE%D1%84%D0%B8%D1%82_%D0%A0%D0%B8%D0%BB%D1%81%D0%BA%D0%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8%D1%83%D0%BC%D0%B5%D0%BD" TargetMode="External"/><Relationship Id="rId13" Type="http://schemas.openxmlformats.org/officeDocument/2006/relationships/hyperlink" Target="https://bg.wikipedia.org/wiki/%D0%92%D0%B0%D1%80%D0%BD%D0%B0" TargetMode="External"/><Relationship Id="rId3" Type="http://schemas.openxmlformats.org/officeDocument/2006/relationships/hyperlink" Target="https://bg.wikipedia.org/wiki/%D0%A1%D0%B2%D0%B5%D1%82%D0%B8_%D0%A1%D1%82%D0%B5%D1%84%D0%B0%D0%BD_(%D0%A6%D0%B0%D1%80%D0%B8%D0%B3%D1%80%D0%B0%D0%B4)" TargetMode="External"/><Relationship Id="rId7" Type="http://schemas.openxmlformats.org/officeDocument/2006/relationships/hyperlink" Target="https://bg.wikipedia.org/wiki/%D0%99%D0%BE%D0%B0%D0%BA%D0%B8%D0%BC_%D0%93%D1%80%D1%83%D0%B5%D0%B2" TargetMode="External"/><Relationship Id="rId12" Type="http://schemas.openxmlformats.org/officeDocument/2006/relationships/hyperlink" Target="https://bg.wikipedia.org/wiki/1862" TargetMode="External"/><Relationship Id="rId2" Type="http://schemas.openxmlformats.org/officeDocument/2006/relationships/hyperlink" Target="https://bg.wikipedia.org/wiki/18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3%D1%81%D0%BF%D0%B5%D0%BD%D0%B8%D0%B5_%D0%91%D0%BE%D0%B3%D0%BE%D1%80%D0%BE%D0%B4%D0%B8%D1%87%D0%BD%D0%BE_(%D0%9F%D0%BB%D0%BE%D0%B2%D0%B4%D0%B8%D0%B2)" TargetMode="External"/><Relationship Id="rId11" Type="http://schemas.openxmlformats.org/officeDocument/2006/relationships/hyperlink" Target="https://bg.wikipedia.org/wiki/%D0%A1%D0%BA%D0%BE%D0%BF%D0%B8%D0%B5" TargetMode="External"/><Relationship Id="rId5" Type="http://schemas.openxmlformats.org/officeDocument/2006/relationships/hyperlink" Target="https://bg.wikipedia.org/wiki/%D0%98%D0%B2%D0%B0%D0%BD_%D0%A0%D0%B8%D0%BB%D1%81%D0%BA%D0%B8" TargetMode="External"/><Relationship Id="rId10" Type="http://schemas.openxmlformats.org/officeDocument/2006/relationships/hyperlink" Target="https://bg.wikipedia.org/wiki/1860" TargetMode="External"/><Relationship Id="rId4" Type="http://schemas.openxmlformats.org/officeDocument/2006/relationships/hyperlink" Target="https://bg.wikipedia.org/wiki/%D0%A6%D0%B0%D1%80%D0%B8%D0%B3%D1%80%D0%B0%D0%B4" TargetMode="External"/><Relationship Id="rId9" Type="http://schemas.openxmlformats.org/officeDocument/2006/relationships/hyperlink" Target="https://bg.wikipedia.org/wiki/%D0%9B%D0%BE%D0%BC" TargetMode="External"/><Relationship Id="rId14" Type="http://schemas.openxmlformats.org/officeDocument/2006/relationships/hyperlink" Target="https://bg.wikipedia.org/wiki/186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175351" cy="1793167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dirty="0" smtClean="0"/>
              <a:t>’24</a:t>
            </a:r>
            <a:r>
              <a:rPr lang="bg-BG" dirty="0" smtClean="0"/>
              <a:t> </a:t>
            </a:r>
            <a:r>
              <a:rPr lang="bg-BG" dirty="0" smtClean="0"/>
              <a:t>май – Короната на знанието“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172200" cy="685800"/>
          </a:xfrm>
        </p:spPr>
        <p:txBody>
          <a:bodyPr/>
          <a:lstStyle/>
          <a:p>
            <a:r>
              <a:rPr lang="bg-BG" dirty="0" smtClean="0"/>
              <a:t>От Алекс Стоичков 12 Б клас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8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43608" y="1628800"/>
            <a:ext cx="6696744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24 май е един от </a:t>
            </a:r>
            <a:r>
              <a:rPr lang="ru-RU" dirty="0" err="1" smtClean="0"/>
              <a:t>най</a:t>
            </a:r>
            <a:r>
              <a:rPr lang="ru-RU" dirty="0" smtClean="0"/>
              <a:t>-светлите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национални</a:t>
            </a:r>
            <a:r>
              <a:rPr lang="ru-RU" dirty="0" smtClean="0"/>
              <a:t> </a:t>
            </a:r>
            <a:r>
              <a:rPr lang="ru-RU" dirty="0" err="1" smtClean="0"/>
              <a:t>празници</a:t>
            </a:r>
            <a:r>
              <a:rPr lang="ru-RU" dirty="0" smtClean="0"/>
              <a:t> - </a:t>
            </a:r>
            <a:r>
              <a:rPr lang="ru-RU" dirty="0" err="1" smtClean="0"/>
              <a:t>Денят</a:t>
            </a:r>
            <a:r>
              <a:rPr lang="ru-RU" dirty="0" smtClean="0"/>
              <a:t> на </a:t>
            </a:r>
            <a:r>
              <a:rPr lang="ru-RU" dirty="0" err="1" smtClean="0"/>
              <a:t>българската</a:t>
            </a:r>
            <a:r>
              <a:rPr lang="ru-RU" dirty="0" smtClean="0"/>
              <a:t> просвета и </a:t>
            </a:r>
            <a:r>
              <a:rPr lang="ru-RU" dirty="0" err="1" smtClean="0"/>
              <a:t>култура</a:t>
            </a:r>
            <a:r>
              <a:rPr lang="ru-RU" dirty="0" smtClean="0"/>
              <a:t> и на </a:t>
            </a:r>
            <a:r>
              <a:rPr lang="ru-RU" dirty="0" err="1" smtClean="0"/>
              <a:t>славянската</a:t>
            </a:r>
            <a:r>
              <a:rPr lang="ru-RU" dirty="0" smtClean="0"/>
              <a:t> </a:t>
            </a:r>
            <a:r>
              <a:rPr lang="ru-RU" dirty="0" err="1" smtClean="0"/>
              <a:t>писменост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Денят</a:t>
            </a:r>
            <a:r>
              <a:rPr lang="ru-RU" dirty="0" smtClean="0"/>
              <a:t> на </a:t>
            </a:r>
            <a:r>
              <a:rPr lang="ru-RU" dirty="0" err="1" smtClean="0"/>
              <a:t>солунските</a:t>
            </a:r>
            <a:r>
              <a:rPr lang="ru-RU" dirty="0" smtClean="0"/>
              <a:t> </a:t>
            </a:r>
            <a:r>
              <a:rPr lang="ru-RU" dirty="0" err="1" smtClean="0"/>
              <a:t>братя</a:t>
            </a:r>
            <a:r>
              <a:rPr lang="ru-RU" dirty="0" smtClean="0"/>
              <a:t> св. св. </a:t>
            </a:r>
            <a:r>
              <a:rPr lang="ru-RU" dirty="0" err="1" smtClean="0"/>
              <a:t>Кирил</a:t>
            </a:r>
            <a:r>
              <a:rPr lang="ru-RU" dirty="0" smtClean="0"/>
              <a:t> и </a:t>
            </a:r>
            <a:r>
              <a:rPr lang="ru-RU" dirty="0" err="1" smtClean="0"/>
              <a:t>Методий</a:t>
            </a:r>
            <a:r>
              <a:rPr lang="ru-RU" dirty="0" smtClean="0"/>
              <a:t> - </a:t>
            </a:r>
            <a:r>
              <a:rPr lang="ru-RU" dirty="0" err="1" smtClean="0"/>
              <a:t>създатели</a:t>
            </a:r>
            <a:r>
              <a:rPr lang="ru-RU" dirty="0" smtClean="0"/>
              <a:t> на </a:t>
            </a:r>
            <a:r>
              <a:rPr lang="ru-RU" dirty="0" err="1" smtClean="0"/>
              <a:t>глаголицата</a:t>
            </a:r>
            <a:r>
              <a:rPr lang="ru-RU" dirty="0" smtClean="0"/>
              <a:t> </a:t>
            </a:r>
            <a:r>
              <a:rPr lang="ru-RU" dirty="0" smtClean="0"/>
              <a:t>се </a:t>
            </a:r>
            <a:r>
              <a:rPr lang="ru-RU" dirty="0" err="1" smtClean="0"/>
              <a:t>отбелязва</a:t>
            </a:r>
            <a:r>
              <a:rPr lang="ru-RU" dirty="0" smtClean="0"/>
              <a:t>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църковен</a:t>
            </a:r>
            <a:r>
              <a:rPr lang="ru-RU" dirty="0" smtClean="0"/>
              <a:t> </a:t>
            </a:r>
            <a:r>
              <a:rPr lang="ru-RU" dirty="0" err="1" smtClean="0"/>
              <a:t>празник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XII век, но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на </a:t>
            </a:r>
            <a:r>
              <a:rPr lang="ru-RU" dirty="0" err="1" smtClean="0"/>
              <a:t>просветата</a:t>
            </a:r>
            <a:r>
              <a:rPr lang="ru-RU" dirty="0" smtClean="0"/>
              <a:t> за </a:t>
            </a:r>
            <a:r>
              <a:rPr lang="ru-RU" dirty="0" err="1" smtClean="0"/>
              <a:t>първи</a:t>
            </a:r>
            <a:r>
              <a:rPr lang="ru-RU" dirty="0" smtClean="0"/>
              <a:t> </a:t>
            </a:r>
            <a:r>
              <a:rPr lang="ru-RU" dirty="0" err="1" smtClean="0"/>
              <a:t>път</a:t>
            </a:r>
            <a:r>
              <a:rPr lang="ru-RU" dirty="0" smtClean="0"/>
              <a:t> се </a:t>
            </a:r>
            <a:r>
              <a:rPr lang="ru-RU" dirty="0" err="1" smtClean="0"/>
              <a:t>чества</a:t>
            </a:r>
            <a:r>
              <a:rPr lang="ru-RU" dirty="0" smtClean="0"/>
              <a:t> </a:t>
            </a:r>
            <a:r>
              <a:rPr lang="ru-RU" dirty="0" err="1" smtClean="0"/>
              <a:t>през</a:t>
            </a:r>
            <a:r>
              <a:rPr lang="ru-RU" dirty="0" smtClean="0"/>
              <a:t> 1851 г. в гр. Пловдив по инициатива на Найден </a:t>
            </a:r>
            <a:r>
              <a:rPr lang="ru-RU" dirty="0" err="1" smtClean="0"/>
              <a:t>Геров</a:t>
            </a:r>
            <a:r>
              <a:rPr lang="ru-RU" dirty="0" smtClean="0"/>
              <a:t>.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914400"/>
          </a:xfrm>
        </p:spPr>
        <p:txBody>
          <a:bodyPr/>
          <a:lstStyle/>
          <a:p>
            <a:pPr algn="ctr"/>
            <a:r>
              <a:rPr lang="bg-BG" i="1" dirty="0" smtClean="0"/>
              <a:t>Същност </a:t>
            </a:r>
            <a:r>
              <a:rPr lang="bg-BG" i="1" dirty="0"/>
              <a:t>на празника</a:t>
            </a:r>
          </a:p>
        </p:txBody>
      </p:sp>
    </p:spTree>
    <p:extLst>
      <p:ext uri="{BB962C8B-B14F-4D97-AF65-F5344CB8AC3E}">
        <p14:creationId xmlns:p14="http://schemas.microsoft.com/office/powerpoint/2010/main" val="39063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620688"/>
            <a:ext cx="3384376" cy="5662017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Свидетелства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честването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празника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открити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арменска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летопис</a:t>
            </a:r>
            <a:r>
              <a:rPr lang="ru-RU" dirty="0" smtClean="0">
                <a:effectLst/>
              </a:rPr>
              <a:t> от </a:t>
            </a:r>
            <a:r>
              <a:rPr lang="ru-RU" dirty="0" smtClean="0">
                <a:effectLst/>
                <a:hlinkClick r:id="rId2" tooltip="1813"/>
              </a:rPr>
              <a:t>1813</a:t>
            </a:r>
            <a:r>
              <a:rPr lang="ru-RU" dirty="0" smtClean="0">
                <a:effectLst/>
              </a:rPr>
              <a:t> г., </a:t>
            </a:r>
            <a:r>
              <a:rPr lang="ru-RU" dirty="0" err="1" smtClean="0">
                <a:effectLst/>
              </a:rPr>
              <a:t>където</a:t>
            </a:r>
            <a:r>
              <a:rPr lang="ru-RU" dirty="0" smtClean="0">
                <a:effectLst/>
              </a:rPr>
              <a:t> се </a:t>
            </a:r>
            <a:r>
              <a:rPr lang="ru-RU" dirty="0" err="1" smtClean="0">
                <a:effectLst/>
              </a:rPr>
              <a:t>споменава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честване</a:t>
            </a:r>
            <a:r>
              <a:rPr lang="ru-RU" dirty="0" smtClean="0">
                <a:effectLst/>
              </a:rPr>
              <a:t> на 22 май 1813 г. в </a:t>
            </a:r>
            <a:r>
              <a:rPr lang="ru-RU" dirty="0" smtClean="0">
                <a:effectLst/>
                <a:hlinkClick r:id="rId3" tooltip="Шумен"/>
              </a:rPr>
              <a:t>Шумен</a:t>
            </a:r>
            <a:r>
              <a:rPr lang="ru-RU" dirty="0" smtClean="0">
                <a:effectLst/>
              </a:rPr>
              <a:t> </a:t>
            </a:r>
            <a:endParaRPr lang="bg-BG" dirty="0">
              <a:effectLst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algn="ctr"/>
            <a:r>
              <a:rPr lang="bg-BG" i="1" dirty="0" smtClean="0"/>
              <a:t>История</a:t>
            </a:r>
            <a:endParaRPr lang="bg-BG" i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33" y="1916832"/>
            <a:ext cx="464905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6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115616" y="928670"/>
            <a:ext cx="6984776" cy="56686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съвременната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историография се смята, че за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първи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път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епохата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  <a:hlinkClick r:id="rId2" tooltip="Възраждане"/>
              </a:rPr>
              <a:t>Възраждането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3" tooltip="11 май"/>
              </a:rPr>
              <a:t>11 май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4" tooltip="1851"/>
              </a:rPr>
              <a:t>1851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г. в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епархийското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училище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5" tooltip="Пловдивска мъжка гимназия"/>
              </a:rPr>
              <a:t>„Св. св.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  <a:hlinkClick r:id="rId5" tooltip="Пловдивска мъжка гимназия"/>
              </a:rPr>
              <a:t>Кирил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5" tooltip="Пловдивска мъжка гимназия"/>
              </a:rPr>
              <a:t> 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  <a:hlinkClick r:id="rId5" tooltip="Пловдивска мъжка гимназия"/>
              </a:rPr>
              <a:t>Методий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5" tooltip="Пловдивска мъжка гимназия"/>
              </a:rPr>
              <a:t>“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в гр.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6" tooltip="Пловдив"/>
              </a:rPr>
              <a:t>Пловдив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по инициатива на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7" tooltip="Найден Геров"/>
              </a:rPr>
              <a:t>Найден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  <a:hlinkClick r:id="rId7" tooltip="Найден Геров"/>
              </a:rPr>
              <a:t>Геров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се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организира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празник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Кирил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Методий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 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създатели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глаголицата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Денят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11 май не е случайно избран от Найден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Геров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 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това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е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общият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църковен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празник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двамата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светии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Във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възрожденските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източници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първите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известия за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празнуването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Кирил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Методий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11 май, се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срещат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в „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Христоматия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славянского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язъка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“ от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8" tooltip="1852"/>
              </a:rPr>
              <a:t>1852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г. на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  <a:hlinkClick r:id="rId9" tooltip="Неофит Рилски"/>
              </a:rPr>
              <a:t>Неофит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  <a:hlinkClick r:id="rId9" tooltip="Неофит Рилски"/>
              </a:rPr>
              <a:t>Рилски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Денят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честването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двамата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братя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става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най-яркия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израз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националната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идентичност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, на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българското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преклонение пред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образованието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науката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 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effectLst/>
              </a:rPr>
              <a:t>културата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effectLst/>
              </a:rPr>
              <a:t>. </a:t>
            </a:r>
            <a:endParaRPr lang="bg-BG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65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412776"/>
            <a:ext cx="6120680" cy="4752528"/>
          </a:xfrm>
        </p:spPr>
        <p:txBody>
          <a:bodyPr>
            <a:normAutofit/>
          </a:bodyPr>
          <a:lstStyle/>
          <a:p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>
                <a:hlinkClick r:id="rId2" tooltip="1857"/>
              </a:rPr>
              <a:t>1857</a:t>
            </a:r>
            <a:r>
              <a:rPr lang="ru-RU" dirty="0"/>
              <a:t> г. </a:t>
            </a:r>
            <a:r>
              <a:rPr lang="ru-RU" dirty="0" err="1"/>
              <a:t>празникът</a:t>
            </a:r>
            <a:r>
              <a:rPr lang="ru-RU" dirty="0"/>
              <a:t> е почетен в </a:t>
            </a:r>
            <a:r>
              <a:rPr lang="ru-RU" dirty="0" err="1"/>
              <a:t>българската</a:t>
            </a:r>
            <a:r>
              <a:rPr lang="ru-RU" dirty="0"/>
              <a:t> </a:t>
            </a:r>
            <a:r>
              <a:rPr lang="ru-RU" dirty="0" err="1"/>
              <a:t>църква</a:t>
            </a:r>
            <a:r>
              <a:rPr lang="ru-RU" dirty="0"/>
              <a:t> „</a:t>
            </a:r>
            <a:r>
              <a:rPr lang="ru-RU" dirty="0">
                <a:hlinkClick r:id="rId3" tooltip="Свети Стефан (Цариград)"/>
              </a:rPr>
              <a:t>Свети Стефан</a:t>
            </a:r>
            <a:r>
              <a:rPr lang="ru-RU" dirty="0"/>
              <a:t>“ в </a:t>
            </a:r>
            <a:r>
              <a:rPr lang="ru-RU" dirty="0" err="1">
                <a:hlinkClick r:id="rId4" tooltip="Цариград"/>
              </a:rPr>
              <a:t>Цариград</a:t>
            </a:r>
            <a:r>
              <a:rPr lang="ru-RU" dirty="0"/>
              <a:t>, </a:t>
            </a:r>
            <a:r>
              <a:rPr lang="ru-RU" dirty="0" err="1"/>
              <a:t>заедно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служба и за Св. </a:t>
            </a:r>
            <a:r>
              <a:rPr lang="ru-RU" dirty="0">
                <a:hlinkClick r:id="rId5" tooltip="Иван Рилски"/>
              </a:rPr>
              <a:t>Иван </a:t>
            </a:r>
            <a:r>
              <a:rPr lang="ru-RU" dirty="0" err="1">
                <a:hlinkClick r:id="rId5" tooltip="Иван Рилски"/>
              </a:rPr>
              <a:t>Рилски</a:t>
            </a:r>
            <a:r>
              <a:rPr lang="ru-RU" dirty="0"/>
              <a:t>. На </a:t>
            </a:r>
            <a:r>
              <a:rPr lang="ru-RU" dirty="0" err="1"/>
              <a:t>следващата</a:t>
            </a:r>
            <a:r>
              <a:rPr lang="ru-RU" dirty="0"/>
              <a:t> 1858 г.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е </a:t>
            </a:r>
            <a:r>
              <a:rPr lang="ru-RU" dirty="0" err="1"/>
              <a:t>отпразнуван</a:t>
            </a:r>
            <a:r>
              <a:rPr lang="ru-RU" dirty="0"/>
              <a:t> и в Пловдив с </a:t>
            </a:r>
            <a:r>
              <a:rPr lang="ru-RU" dirty="0" err="1"/>
              <a:t>тържествена</a:t>
            </a:r>
            <a:r>
              <a:rPr lang="ru-RU" dirty="0"/>
              <a:t> служба в </a:t>
            </a:r>
            <a:r>
              <a:rPr lang="ru-RU" dirty="0" err="1"/>
              <a:t>църквата</a:t>
            </a:r>
            <a:r>
              <a:rPr lang="ru-RU" dirty="0"/>
              <a:t> „</a:t>
            </a:r>
            <a:r>
              <a:rPr lang="ru-RU" dirty="0">
                <a:hlinkClick r:id="rId6" tooltip="Успение Богородично (Пловдив)"/>
              </a:rPr>
              <a:t>Света Богородица</a:t>
            </a:r>
            <a:r>
              <a:rPr lang="ru-RU" dirty="0"/>
              <a:t>“, а след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учителят</a:t>
            </a:r>
            <a:r>
              <a:rPr lang="ru-RU" dirty="0"/>
              <a:t> </a:t>
            </a:r>
            <a:r>
              <a:rPr lang="ru-RU" dirty="0" err="1">
                <a:hlinkClick r:id="rId7" tooltip="Йоаким Груев"/>
              </a:rPr>
              <a:t>Йоаким</a:t>
            </a:r>
            <a:r>
              <a:rPr lang="ru-RU" dirty="0">
                <a:hlinkClick r:id="rId7" tooltip="Йоаким Груев"/>
              </a:rPr>
              <a:t> </a:t>
            </a:r>
            <a:r>
              <a:rPr lang="ru-RU" dirty="0" err="1">
                <a:hlinkClick r:id="rId7" tooltip="Йоаким Груев"/>
              </a:rPr>
              <a:t>Груев</a:t>
            </a:r>
            <a:r>
              <a:rPr lang="ru-RU" dirty="0"/>
              <a:t> </a:t>
            </a:r>
            <a:r>
              <a:rPr lang="ru-RU" dirty="0" err="1"/>
              <a:t>произнася</a:t>
            </a:r>
            <a:r>
              <a:rPr lang="ru-RU" dirty="0"/>
              <a:t> </a:t>
            </a:r>
            <a:r>
              <a:rPr lang="ru-RU" dirty="0" err="1"/>
              <a:t>вълнуващо</a:t>
            </a:r>
            <a:r>
              <a:rPr lang="ru-RU" dirty="0"/>
              <a:t> слово за живота и </a:t>
            </a:r>
            <a:r>
              <a:rPr lang="ru-RU" dirty="0" err="1"/>
              <a:t>делото</a:t>
            </a:r>
            <a:r>
              <a:rPr lang="ru-RU" dirty="0"/>
              <a:t> на </a:t>
            </a:r>
            <a:r>
              <a:rPr lang="ru-RU" dirty="0" err="1"/>
              <a:t>Кирил</a:t>
            </a:r>
            <a:r>
              <a:rPr lang="ru-RU" dirty="0"/>
              <a:t> и </a:t>
            </a:r>
            <a:r>
              <a:rPr lang="ru-RU" dirty="0" err="1"/>
              <a:t>Методий</a:t>
            </a:r>
            <a:r>
              <a:rPr lang="ru-RU" dirty="0"/>
              <a:t>. </a:t>
            </a:r>
            <a:r>
              <a:rPr lang="ru-RU" dirty="0" err="1"/>
              <a:t>Празникът</a:t>
            </a:r>
            <a:r>
              <a:rPr lang="ru-RU" dirty="0"/>
              <a:t> </a:t>
            </a:r>
            <a:r>
              <a:rPr lang="ru-RU" dirty="0" err="1"/>
              <a:t>започва</a:t>
            </a:r>
            <a:r>
              <a:rPr lang="ru-RU" dirty="0"/>
              <a:t> </a:t>
            </a:r>
            <a:r>
              <a:rPr lang="ru-RU" dirty="0" err="1"/>
              <a:t>редовно</a:t>
            </a:r>
            <a:r>
              <a:rPr lang="ru-RU" dirty="0"/>
              <a:t> да се </a:t>
            </a:r>
            <a:r>
              <a:rPr lang="ru-RU" dirty="0" err="1"/>
              <a:t>отбелязва</a:t>
            </a:r>
            <a:r>
              <a:rPr lang="ru-RU" dirty="0"/>
              <a:t> в </a:t>
            </a:r>
            <a:r>
              <a:rPr lang="ru-RU" dirty="0">
                <a:hlinkClick r:id="rId8" tooltip="Шумен"/>
              </a:rPr>
              <a:t>Шумен</a:t>
            </a:r>
            <a:r>
              <a:rPr lang="ru-RU" dirty="0"/>
              <a:t> и </a:t>
            </a:r>
            <a:r>
              <a:rPr lang="ru-RU" dirty="0">
                <a:hlinkClick r:id="rId9" tooltip="Лом"/>
              </a:rPr>
              <a:t>Лом</a:t>
            </a:r>
            <a:r>
              <a:rPr lang="ru-RU" dirty="0"/>
              <a:t>, от </a:t>
            </a:r>
            <a:r>
              <a:rPr lang="ru-RU" dirty="0">
                <a:hlinkClick r:id="rId10" tooltip="1860"/>
              </a:rPr>
              <a:t>1860</a:t>
            </a:r>
            <a:r>
              <a:rPr lang="ru-RU" dirty="0"/>
              <a:t> г., в </a:t>
            </a:r>
            <a:r>
              <a:rPr lang="ru-RU" dirty="0" err="1">
                <a:hlinkClick r:id="rId11" tooltip="Скопие"/>
              </a:rPr>
              <a:t>Скопие</a:t>
            </a:r>
            <a:r>
              <a:rPr lang="ru-RU" dirty="0"/>
              <a:t> от </a:t>
            </a:r>
            <a:r>
              <a:rPr lang="ru-RU" dirty="0">
                <a:hlinkClick r:id="rId12" tooltip="1862"/>
              </a:rPr>
              <a:t>1862</a:t>
            </a:r>
            <a:r>
              <a:rPr lang="ru-RU" dirty="0"/>
              <a:t> г.,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>
                <a:hlinkClick r:id="rId13" tooltip="Варна"/>
              </a:rPr>
              <a:t>Варна</a:t>
            </a:r>
            <a:r>
              <a:rPr lang="ru-RU" dirty="0"/>
              <a:t> от </a:t>
            </a:r>
            <a:r>
              <a:rPr lang="ru-RU" dirty="0">
                <a:hlinkClick r:id="rId14" tooltip="1863"/>
              </a:rPr>
              <a:t>1863</a:t>
            </a:r>
            <a:r>
              <a:rPr lang="ru-RU" dirty="0"/>
              <a:t> г. 11 май се </a:t>
            </a:r>
            <a:r>
              <a:rPr lang="ru-RU" dirty="0" err="1"/>
              <a:t>установява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църковен</a:t>
            </a:r>
            <a:r>
              <a:rPr lang="ru-RU" dirty="0"/>
              <a:t> </a:t>
            </a:r>
            <a:r>
              <a:rPr lang="ru-RU" dirty="0" err="1"/>
              <a:t>празник</a:t>
            </a:r>
            <a:r>
              <a:rPr lang="ru-RU" dirty="0"/>
              <a:t> на светите </a:t>
            </a:r>
            <a:r>
              <a:rPr lang="ru-RU" dirty="0" err="1"/>
              <a:t>равноапостоли</a:t>
            </a:r>
            <a:r>
              <a:rPr lang="ru-RU" dirty="0"/>
              <a:t> </a:t>
            </a:r>
            <a:r>
              <a:rPr lang="ru-RU" dirty="0" err="1"/>
              <a:t>Кирил</a:t>
            </a:r>
            <a:r>
              <a:rPr lang="ru-RU" dirty="0"/>
              <a:t> и </a:t>
            </a:r>
            <a:r>
              <a:rPr lang="ru-RU" dirty="0" err="1"/>
              <a:t>Методий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543800" cy="914400"/>
          </a:xfrm>
        </p:spPr>
        <p:txBody>
          <a:bodyPr/>
          <a:lstStyle/>
          <a:p>
            <a:r>
              <a:rPr lang="bg-BG" dirty="0" smtClean="0"/>
              <a:t>Още </a:t>
            </a:r>
            <a:r>
              <a:rPr lang="bg-BG" dirty="0"/>
              <a:t>информация </a:t>
            </a:r>
          </a:p>
        </p:txBody>
      </p:sp>
    </p:spTree>
    <p:extLst>
      <p:ext uri="{BB962C8B-B14F-4D97-AF65-F5344CB8AC3E}">
        <p14:creationId xmlns:p14="http://schemas.microsoft.com/office/powerpoint/2010/main" val="6682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412776"/>
            <a:ext cx="3384376" cy="5328592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effectLst/>
              </a:rPr>
              <a:t>Общият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празник</a:t>
            </a:r>
            <a:r>
              <a:rPr lang="ru-RU" dirty="0">
                <a:effectLst/>
              </a:rPr>
              <a:t> на Св. св. </a:t>
            </a:r>
            <a:r>
              <a:rPr lang="ru-RU" dirty="0" err="1">
                <a:effectLst/>
              </a:rPr>
              <a:t>Кирил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Методий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чества</a:t>
            </a:r>
            <a:r>
              <a:rPr lang="ru-RU" dirty="0">
                <a:effectLst/>
              </a:rPr>
              <a:t> и от </a:t>
            </a:r>
            <a:r>
              <a:rPr lang="ru-RU" dirty="0" err="1">
                <a:effectLst/>
              </a:rPr>
              <a:t>българската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църква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следващите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векове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Възраждането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превръща</a:t>
            </a:r>
            <a:r>
              <a:rPr lang="ru-RU" dirty="0">
                <a:effectLst/>
              </a:rPr>
              <a:t> и в </a:t>
            </a:r>
            <a:r>
              <a:rPr lang="ru-RU" dirty="0" err="1">
                <a:effectLst/>
              </a:rPr>
              <a:t>училищен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празник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буквите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Празникът</a:t>
            </a:r>
            <a:r>
              <a:rPr lang="ru-RU" dirty="0">
                <a:effectLst/>
              </a:rPr>
              <a:t> на Св. св. </a:t>
            </a:r>
            <a:r>
              <a:rPr lang="ru-RU" dirty="0" err="1">
                <a:effectLst/>
              </a:rPr>
              <a:t>Кирил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Методий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отбелязва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Възраждането</a:t>
            </a:r>
            <a:r>
              <a:rPr lang="ru-RU" dirty="0">
                <a:effectLst/>
              </a:rPr>
              <a:t> не само в </a:t>
            </a:r>
            <a:r>
              <a:rPr lang="ru-RU" dirty="0" err="1">
                <a:effectLst/>
              </a:rPr>
              <a:t>българските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земи</a:t>
            </a:r>
            <a:r>
              <a:rPr lang="ru-RU" dirty="0">
                <a:effectLst/>
              </a:rPr>
              <a:t>, но и зад граница — сред </a:t>
            </a:r>
            <a:r>
              <a:rPr lang="ru-RU" dirty="0" err="1">
                <a:effectLst/>
              </a:rPr>
              <a:t>възрожденската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имиграция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0831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3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0" y="632279"/>
            <a:ext cx="3563888" cy="6192688"/>
          </a:xfrm>
        </p:spPr>
        <p:txBody>
          <a:bodyPr/>
          <a:lstStyle/>
          <a:p>
            <a:r>
              <a:rPr lang="ru-RU" dirty="0" smtClean="0">
                <a:effectLst/>
              </a:rPr>
              <a:t>24 </a:t>
            </a:r>
            <a:r>
              <a:rPr lang="ru-RU" dirty="0">
                <a:effectLst/>
              </a:rPr>
              <a:t>май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празник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славянската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писменост</a:t>
            </a:r>
            <a:r>
              <a:rPr lang="ru-RU" dirty="0">
                <a:effectLst/>
              </a:rPr>
              <a:t> и на светите </a:t>
            </a:r>
            <a:r>
              <a:rPr lang="ru-RU" dirty="0" err="1">
                <a:effectLst/>
              </a:rPr>
              <a:t>братя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Кирил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Методий</a:t>
            </a:r>
            <a:r>
              <a:rPr lang="ru-RU" dirty="0">
                <a:effectLst/>
              </a:rPr>
              <a:t> се </a:t>
            </a:r>
            <a:r>
              <a:rPr lang="ru-RU" dirty="0" err="1">
                <a:effectLst/>
              </a:rPr>
              <a:t>отбелязва</a:t>
            </a:r>
            <a:r>
              <a:rPr lang="ru-RU" dirty="0">
                <a:effectLst/>
              </a:rPr>
              <a:t> и в </a:t>
            </a:r>
            <a:r>
              <a:rPr lang="ru-RU" dirty="0" err="1">
                <a:effectLst/>
              </a:rPr>
              <a:t>Русия</a:t>
            </a:r>
            <a:r>
              <a:rPr lang="ru-RU" dirty="0">
                <a:effectLst/>
              </a:rPr>
              <a:t>. Той там се </a:t>
            </a:r>
            <a:r>
              <a:rPr lang="ru-RU" dirty="0" err="1">
                <a:effectLst/>
              </a:rPr>
              <a:t>чества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първи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път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през</a:t>
            </a:r>
            <a:r>
              <a:rPr lang="ru-RU" dirty="0">
                <a:effectLst/>
              </a:rPr>
              <a:t> 1986 г. по инициатива на </a:t>
            </a:r>
            <a:r>
              <a:rPr lang="ru-RU" dirty="0" err="1">
                <a:effectLst/>
              </a:rPr>
              <a:t>мурманския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писател</a:t>
            </a:r>
            <a:r>
              <a:rPr lang="ru-RU" dirty="0">
                <a:effectLst/>
              </a:rPr>
              <a:t> Виталий Маслов. В Мурманск е </a:t>
            </a:r>
            <a:r>
              <a:rPr lang="ru-RU" dirty="0" err="1">
                <a:effectLst/>
              </a:rPr>
              <a:t>най-северната</a:t>
            </a:r>
            <a:r>
              <a:rPr lang="ru-RU" dirty="0">
                <a:effectLst/>
              </a:rPr>
              <a:t> точка, </a:t>
            </a:r>
            <a:r>
              <a:rPr lang="ru-RU" dirty="0" err="1">
                <a:effectLst/>
              </a:rPr>
              <a:t>където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паметник</a:t>
            </a:r>
            <a:r>
              <a:rPr lang="ru-RU" dirty="0">
                <a:effectLst/>
              </a:rPr>
              <a:t> на св. св. </a:t>
            </a:r>
            <a:r>
              <a:rPr lang="ru-RU" dirty="0" err="1">
                <a:effectLst/>
              </a:rPr>
              <a:t>Кирил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Методий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525173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32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116632"/>
            <a:ext cx="3888432" cy="5616624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Братята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канонизирани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светци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превода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популяризирането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Библията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старославянски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език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придобил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популярност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неговата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руска</a:t>
            </a:r>
            <a:r>
              <a:rPr lang="ru-RU" dirty="0">
                <a:effectLst/>
              </a:rPr>
              <a:t> редакция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църковно-славянски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език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черковно-славянски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език</a:t>
            </a:r>
            <a:r>
              <a:rPr lang="ru-RU" dirty="0">
                <a:effectLst/>
              </a:rPr>
              <a:t>) и </a:t>
            </a:r>
            <a:r>
              <a:rPr lang="ru-RU" dirty="0" err="1">
                <a:effectLst/>
              </a:rPr>
              <a:t>разпространяване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християнството</a:t>
            </a:r>
            <a:r>
              <a:rPr lang="ru-RU" dirty="0">
                <a:effectLst/>
              </a:rPr>
              <a:t> сред </a:t>
            </a:r>
            <a:r>
              <a:rPr lang="ru-RU" dirty="0" err="1">
                <a:effectLst/>
              </a:rPr>
              <a:t>славяните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Обявени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</a:t>
            </a:r>
            <a:r>
              <a:rPr lang="ru-RU" dirty="0">
                <a:effectLst/>
              </a:rPr>
              <a:t> от </a:t>
            </a:r>
            <a:r>
              <a:rPr lang="ru-RU" dirty="0" err="1">
                <a:effectLst/>
              </a:rPr>
              <a:t>папата</a:t>
            </a:r>
            <a:r>
              <a:rPr lang="ru-RU" dirty="0">
                <a:effectLst/>
              </a:rPr>
              <a:t> за покровители на Европа. </a:t>
            </a:r>
            <a:r>
              <a:rPr lang="ru-RU" dirty="0" err="1">
                <a:effectLst/>
              </a:rPr>
              <a:t>Православната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църква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почита</a:t>
            </a:r>
            <a:r>
              <a:rPr lang="ru-RU" dirty="0">
                <a:effectLst/>
              </a:rPr>
              <a:t> и </a:t>
            </a:r>
            <a:r>
              <a:rPr lang="ru-RU" dirty="0" err="1">
                <a:effectLst/>
              </a:rPr>
              <a:t>като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едни</a:t>
            </a:r>
            <a:r>
              <a:rPr lang="ru-RU" dirty="0">
                <a:effectLst/>
              </a:rPr>
              <a:t> от светите </a:t>
            </a:r>
            <a:r>
              <a:rPr lang="ru-RU" dirty="0" err="1">
                <a:effectLst/>
              </a:rPr>
              <a:t>Седмочисленици</a:t>
            </a:r>
            <a:r>
              <a:rPr lang="ru-RU" dirty="0">
                <a:effectLst/>
              </a:rPr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070767" cy="46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7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рвичен">
  <a:themeElements>
    <a:clrScheme name="Степени на сивот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ървичен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ървичен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118</TotalTime>
  <Words>447</Words>
  <Application>Microsoft Office PowerPoint</Application>
  <PresentationFormat>Презентация на цял екран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Първичен</vt:lpstr>
      <vt:lpstr>‘’24 май – Короната на знанието“</vt:lpstr>
      <vt:lpstr>Същност на празника</vt:lpstr>
      <vt:lpstr>История</vt:lpstr>
      <vt:lpstr>Презентация на PowerPoint</vt:lpstr>
      <vt:lpstr>Още информация </vt:lpstr>
      <vt:lpstr>Презентация на PowerPoint</vt:lpstr>
      <vt:lpstr>Презентация на PowerPoint</vt:lpstr>
      <vt:lpstr>Презентация на PowerPoint</vt:lpstr>
      <vt:lpstr>Благодаря за вниманието!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‘’24-ти май – Короната на знанието“</dc:title>
  <dc:creator>User</dc:creator>
  <cp:lastModifiedBy>PGOT</cp:lastModifiedBy>
  <cp:revision>15</cp:revision>
  <dcterms:created xsi:type="dcterms:W3CDTF">2020-05-11T20:00:45Z</dcterms:created>
  <dcterms:modified xsi:type="dcterms:W3CDTF">2020-05-21T10:07:48Z</dcterms:modified>
</cp:coreProperties>
</file>